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61" r:id="rId6"/>
    <p:sldId id="262" r:id="rId7"/>
    <p:sldId id="263" r:id="rId8"/>
    <p:sldId id="260" r:id="rId9"/>
    <p:sldId id="264" r:id="rId10"/>
    <p:sldId id="266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16-10-07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1361" y="1407354"/>
            <a:ext cx="3324040" cy="2288384"/>
          </a:xfrm>
        </p:spPr>
        <p:txBody>
          <a:bodyPr/>
          <a:lstStyle/>
          <a:p>
            <a:pPr algn="r"/>
            <a:r>
              <a:rPr lang="en-US" sz="3200" dirty="0" smtClean="0"/>
              <a:t>What do Facebook Users </a:t>
            </a:r>
            <a:r>
              <a:rPr lang="en-US" sz="3200" dirty="0"/>
              <a:t>K</a:t>
            </a:r>
            <a:r>
              <a:rPr lang="en-US" sz="3200" dirty="0" smtClean="0"/>
              <a:t>now About Movies?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5768" y="3878810"/>
            <a:ext cx="3214839" cy="463347"/>
          </a:xfrm>
        </p:spPr>
        <p:txBody>
          <a:bodyPr>
            <a:normAutofit/>
          </a:bodyPr>
          <a:lstStyle/>
          <a:p>
            <a:pPr algn="r"/>
            <a:r>
              <a:rPr lang="en-US" sz="1600" dirty="0" smtClean="0"/>
              <a:t>Do they know things??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00" y="1203494"/>
            <a:ext cx="4381798" cy="4777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7357" r="-1"/>
          <a:stretch/>
        </p:blipFill>
        <p:spPr>
          <a:xfrm rot="20156001">
            <a:off x="5495224" y="3737805"/>
            <a:ext cx="1391185" cy="204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New Model (with </a:t>
            </a:r>
            <a:r>
              <a:rPr lang="en-US" sz="4400" dirty="0" smtClean="0">
                <a:solidFill>
                  <a:srgbClr val="FF0000"/>
                </a:solidFill>
              </a:rPr>
              <a:t>awards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 = b</a:t>
            </a:r>
            <a:r>
              <a:rPr lang="en-US" baseline="-25000" dirty="0"/>
              <a:t>0</a:t>
            </a:r>
            <a:r>
              <a:rPr lang="en-US" dirty="0"/>
              <a:t>+</a:t>
            </a:r>
            <a:r>
              <a:rPr lang="en-US" dirty="0" smtClean="0"/>
              <a:t>b</a:t>
            </a:r>
            <a:r>
              <a:rPr lang="en-US" baseline="-25000" dirty="0" smtClean="0"/>
              <a:t>aL</a:t>
            </a:r>
            <a:r>
              <a:rPr lang="en-US" dirty="0" smtClean="0"/>
              <a:t>X</a:t>
            </a:r>
            <a:r>
              <a:rPr lang="en-US" baseline="-25000" dirty="0" smtClean="0"/>
              <a:t>a_likes</a:t>
            </a:r>
            <a:r>
              <a:rPr lang="en-US" dirty="0"/>
              <a:t>+</a:t>
            </a:r>
            <a:r>
              <a:rPr lang="en-US" dirty="0" smtClean="0"/>
              <a:t>b</a:t>
            </a:r>
            <a:r>
              <a:rPr lang="en-US" baseline="-25000" dirty="0" smtClean="0"/>
              <a:t>wL</a:t>
            </a:r>
            <a:r>
              <a:rPr lang="en-US" dirty="0" smtClean="0"/>
              <a:t>X</a:t>
            </a:r>
            <a:r>
              <a:rPr lang="en-US" baseline="-25000" dirty="0" smtClean="0"/>
              <a:t>w_likes</a:t>
            </a:r>
            <a:r>
              <a:rPr lang="en-US" dirty="0"/>
              <a:t>+</a:t>
            </a:r>
            <a:r>
              <a:rPr lang="en-US" dirty="0" smtClean="0"/>
              <a:t>b</a:t>
            </a:r>
            <a:r>
              <a:rPr lang="en-US" baseline="-25000" dirty="0" smtClean="0"/>
              <a:t>dL</a:t>
            </a:r>
            <a:r>
              <a:rPr lang="en-US" dirty="0" smtClean="0"/>
              <a:t>X</a:t>
            </a:r>
            <a:r>
              <a:rPr lang="en-US" baseline="-25000" dirty="0" smtClean="0"/>
              <a:t>d_likes</a:t>
            </a:r>
            <a:r>
              <a:rPr lang="en-US" dirty="0"/>
              <a:t>+</a:t>
            </a:r>
            <a:r>
              <a:rPr lang="en-US" dirty="0" smtClean="0"/>
              <a:t>b</a:t>
            </a:r>
            <a:r>
              <a:rPr lang="en-US" baseline="-25000" dirty="0" smtClean="0"/>
              <a:t>mL</a:t>
            </a:r>
            <a:r>
              <a:rPr lang="en-US" dirty="0" smtClean="0"/>
              <a:t>X</a:t>
            </a:r>
            <a:r>
              <a:rPr lang="en-US" baseline="-25000" dirty="0" smtClean="0"/>
              <a:t>m_likes		    </a:t>
            </a:r>
            <a:r>
              <a:rPr lang="en-US" b="1" baseline="-25000" dirty="0" smtClean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+</a:t>
            </a:r>
            <a:r>
              <a:rPr lang="en-US" b="1" dirty="0" err="1" smtClean="0">
                <a:solidFill>
                  <a:srgbClr val="FF0000"/>
                </a:solidFill>
              </a:rPr>
              <a:t>b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aA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a_awards</a:t>
            </a:r>
            <a:r>
              <a:rPr lang="en-US" b="1" dirty="0" err="1">
                <a:solidFill>
                  <a:srgbClr val="FF0000"/>
                </a:solidFill>
              </a:rPr>
              <a:t>+</a:t>
            </a:r>
            <a:r>
              <a:rPr lang="en-US" b="1" dirty="0" err="1" smtClean="0">
                <a:solidFill>
                  <a:srgbClr val="FF0000"/>
                </a:solidFill>
              </a:rPr>
              <a:t>b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wA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w_awards</a:t>
            </a:r>
            <a:r>
              <a:rPr lang="en-US" b="1" dirty="0" err="1">
                <a:solidFill>
                  <a:srgbClr val="FF0000"/>
                </a:solidFill>
              </a:rPr>
              <a:t>+</a:t>
            </a:r>
            <a:r>
              <a:rPr lang="en-US" b="1" dirty="0" err="1" smtClean="0">
                <a:solidFill>
                  <a:srgbClr val="FF0000"/>
                </a:solidFill>
              </a:rPr>
              <a:t>b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dA</a:t>
            </a:r>
            <a:r>
              <a:rPr lang="en-US" b="1" dirty="0" err="1" smtClean="0">
                <a:solidFill>
                  <a:srgbClr val="FF0000"/>
                </a:solidFill>
              </a:rPr>
              <a:t>X</a:t>
            </a:r>
            <a:r>
              <a:rPr lang="en-US" b="1" baseline="-25000" dirty="0" err="1" smtClean="0">
                <a:solidFill>
                  <a:srgbClr val="FF0000"/>
                </a:solidFill>
              </a:rPr>
              <a:t>d_awards</a:t>
            </a:r>
            <a:r>
              <a:rPr lang="en-US" dirty="0" err="1"/>
              <a:t>+ε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 smtClean="0"/>
              <a:t>Out-of-sample performance scored on 30% of the dataset set-aside initially</a:t>
            </a:r>
            <a:endParaRPr lang="en-US" dirty="0"/>
          </a:p>
          <a:p>
            <a:r>
              <a:rPr lang="en-US" dirty="0"/>
              <a:t>Ridge regression, cross-validated </a:t>
            </a:r>
            <a:r>
              <a:rPr lang="en-US" dirty="0" smtClean="0"/>
              <a:t>on the training set (</a:t>
            </a:r>
            <a:r>
              <a:rPr lang="en-US" dirty="0"/>
              <a:t>10 splits)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z="4400" dirty="0" smtClean="0"/>
              <a:t>New Model (with </a:t>
            </a:r>
            <a:r>
              <a:rPr lang="en-US" sz="4400" dirty="0" smtClean="0">
                <a:solidFill>
                  <a:srgbClr val="FF0000"/>
                </a:solidFill>
              </a:rPr>
              <a:t>awards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200"/>
            <a:ext cx="9144000" cy="339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 | AW1 – 0.286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2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Ensemble Methods (</a:t>
            </a:r>
            <a:r>
              <a:rPr lang="en-US" sz="3600" dirty="0"/>
              <a:t>with </a:t>
            </a:r>
            <a:r>
              <a:rPr lang="en-US" sz="3600" dirty="0">
                <a:solidFill>
                  <a:srgbClr val="FF0000"/>
                </a:solidFill>
              </a:rPr>
              <a:t>awards</a:t>
            </a:r>
            <a:r>
              <a:rPr lang="en-US" sz="3600" dirty="0"/>
              <a:t>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9050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Random Forest (r-squared ~ 0.330)</a:t>
            </a:r>
          </a:p>
          <a:p>
            <a:r>
              <a:rPr lang="en-US" dirty="0" smtClean="0"/>
              <a:t>Gradient Boost (</a:t>
            </a:r>
            <a:r>
              <a:rPr lang="en-US" dirty="0"/>
              <a:t>r-squared ~ </a:t>
            </a:r>
            <a:r>
              <a:rPr lang="en-US" dirty="0" smtClean="0"/>
              <a:t>0.393)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2966" y="103923"/>
            <a:ext cx="904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 | AW1 – 0.286 | AW2,3 </a:t>
            </a:r>
            <a:r>
              <a:rPr lang="en-US" dirty="0"/>
              <a:t>– </a:t>
            </a:r>
            <a:r>
              <a:rPr lang="en-US" dirty="0" smtClean="0"/>
              <a:t>0.330, 0.393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1409"/>
            <a:ext cx="9144000" cy="33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Facebook knows nothing</a:t>
            </a:r>
          </a:p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000" dirty="0"/>
              <a:t>Critically-acclaimed directors, actors, writers </a:t>
            </a:r>
            <a:r>
              <a:rPr lang="en-US" sz="2000" b="1" dirty="0" smtClean="0">
                <a:solidFill>
                  <a:srgbClr val="0000FF"/>
                </a:solidFill>
              </a:rPr>
              <a:t>don’t always mean </a:t>
            </a:r>
            <a:r>
              <a:rPr lang="en-US" sz="2000" dirty="0" smtClean="0"/>
              <a:t>critically</a:t>
            </a:r>
            <a:r>
              <a:rPr lang="en-US" sz="2000" dirty="0"/>
              <a:t>-acclaimed </a:t>
            </a:r>
            <a:r>
              <a:rPr lang="en-US" sz="2000" dirty="0" smtClean="0"/>
              <a:t>movies</a:t>
            </a:r>
          </a:p>
          <a:p>
            <a:pPr lvl="1"/>
            <a:r>
              <a:rPr lang="en-US" sz="1800" dirty="0"/>
              <a:t>See Ocean’s Twelve</a:t>
            </a:r>
            <a:r>
              <a:rPr lang="is-IS" sz="1800" dirty="0"/>
              <a:t>…</a:t>
            </a:r>
            <a:endParaRPr lang="en-US" sz="1800" dirty="0"/>
          </a:p>
          <a:p>
            <a:r>
              <a:rPr lang="en-US" sz="2000" dirty="0" smtClean="0"/>
              <a:t>Critics might just be unpredictable rogues</a:t>
            </a:r>
            <a:r>
              <a:rPr lang="is-IS" sz="2000" dirty="0" smtClean="0"/>
              <a:t>…</a:t>
            </a:r>
          </a:p>
          <a:p>
            <a:pPr lvl="1"/>
            <a:r>
              <a:rPr lang="is-IS" sz="1800" dirty="0" smtClean="0"/>
              <a:t>It would be nice if Metacritic published </a:t>
            </a:r>
            <a:r>
              <a:rPr lang="is-IS" sz="1800" dirty="0" smtClean="0"/>
              <a:t>variance of the reviews for each movie </a:t>
            </a:r>
            <a:r>
              <a:rPr lang="is-IS" sz="1800" dirty="0" smtClean="0"/>
              <a:t>too!</a:t>
            </a:r>
          </a:p>
          <a:p>
            <a:r>
              <a:rPr lang="en-US" sz="2000" dirty="0" smtClean="0"/>
              <a:t>Ensemble methods = voodoo magic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57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9275" y="606422"/>
            <a:ext cx="8042276" cy="926796"/>
          </a:xfrm>
        </p:spPr>
        <p:txBody>
          <a:bodyPr>
            <a:normAutofit/>
          </a:bodyPr>
          <a:lstStyle/>
          <a:p>
            <a:pPr marL="349250" lvl="1" indent="-349250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/>
              <a:t>Goal: predict critical reception using </a:t>
            </a:r>
            <a:r>
              <a:rPr lang="en-US" dirty="0" smtClean="0"/>
              <a:t>Facebook </a:t>
            </a:r>
            <a:r>
              <a:rPr lang="en-US" dirty="0"/>
              <a:t>Likes</a:t>
            </a:r>
          </a:p>
          <a:p>
            <a:pPr lvl="1"/>
            <a:r>
              <a:rPr lang="en-US" dirty="0"/>
              <a:t>y = </a:t>
            </a:r>
            <a:r>
              <a:rPr lang="en-US" dirty="0" err="1"/>
              <a:t>Metacritic</a:t>
            </a:r>
            <a:r>
              <a:rPr lang="en-US" dirty="0"/>
              <a:t> score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833"/>
            <a:ext cx="9144000" cy="51831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7594" y="939432"/>
            <a:ext cx="685322" cy="68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315271"/>
          </a:xfrm>
        </p:spPr>
        <p:txBody>
          <a:bodyPr>
            <a:normAutofit/>
          </a:bodyPr>
          <a:lstStyle/>
          <a:p>
            <a:r>
              <a:rPr lang="en-US" dirty="0" smtClean="0"/>
              <a:t>3200 movies titles from </a:t>
            </a:r>
            <a:r>
              <a:rPr lang="en-US" dirty="0" err="1" smtClean="0"/>
              <a:t>imdb.com</a:t>
            </a:r>
            <a:endParaRPr lang="en-US" dirty="0" smtClean="0"/>
          </a:p>
          <a:p>
            <a:pPr lvl="1"/>
            <a:r>
              <a:rPr lang="en-US" dirty="0" err="1" smtClean="0"/>
              <a:t>Metacritic</a:t>
            </a:r>
            <a:r>
              <a:rPr lang="en-US" dirty="0" smtClean="0"/>
              <a:t> score</a:t>
            </a:r>
          </a:p>
          <a:p>
            <a:pPr lvl="1"/>
            <a:r>
              <a:rPr lang="en-US" dirty="0"/>
              <a:t>Year of </a:t>
            </a:r>
            <a:r>
              <a:rPr lang="en-US" dirty="0" smtClean="0"/>
              <a:t>release</a:t>
            </a:r>
          </a:p>
          <a:p>
            <a:pPr lvl="1"/>
            <a:r>
              <a:rPr lang="en-US" dirty="0" smtClean="0"/>
              <a:t># </a:t>
            </a:r>
            <a:r>
              <a:rPr lang="en-US" dirty="0" smtClean="0"/>
              <a:t>of Facebook Likes of the top 3 billed actors</a:t>
            </a:r>
          </a:p>
          <a:p>
            <a:pPr lvl="1"/>
            <a:r>
              <a:rPr lang="en-US" dirty="0" smtClean="0"/>
              <a:t># of Facebook Likes of the director</a:t>
            </a:r>
          </a:p>
          <a:p>
            <a:pPr lvl="1"/>
            <a:r>
              <a:rPr lang="en-US" dirty="0" smtClean="0"/>
              <a:t># of Facebook Likes of the writer</a:t>
            </a:r>
          </a:p>
          <a:p>
            <a:pPr lvl="1"/>
            <a:r>
              <a:rPr lang="en-US" dirty="0" smtClean="0"/>
              <a:t># of Facebook Likes of the movie itself</a:t>
            </a:r>
          </a:p>
          <a:p>
            <a:r>
              <a:rPr lang="en-US" dirty="0" smtClean="0"/>
              <a:t>Preprocessing: </a:t>
            </a:r>
            <a:r>
              <a:rPr lang="en-US" dirty="0"/>
              <a:t>Log[features</a:t>
            </a:r>
            <a:r>
              <a:rPr lang="en-US" dirty="0" smtClean="0"/>
              <a:t>] (except release year)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5643" y="1923437"/>
            <a:ext cx="685322" cy="68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015" y="3226620"/>
            <a:ext cx="1040688" cy="1040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446" r="-2"/>
          <a:stretch/>
        </p:blipFill>
        <p:spPr>
          <a:xfrm>
            <a:off x="3289074" y="2728900"/>
            <a:ext cx="589331" cy="535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-1446" r="-2"/>
          <a:stretch/>
        </p:blipFill>
        <p:spPr>
          <a:xfrm>
            <a:off x="3281300" y="3155908"/>
            <a:ext cx="589331" cy="535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446" r="-2"/>
          <a:stretch/>
        </p:blipFill>
        <p:spPr>
          <a:xfrm>
            <a:off x="3284967" y="3560032"/>
            <a:ext cx="589331" cy="535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-1446" r="-2"/>
          <a:stretch/>
        </p:blipFill>
        <p:spPr>
          <a:xfrm>
            <a:off x="3284967" y="3960502"/>
            <a:ext cx="589331" cy="5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5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 </a:t>
            </a:r>
            <a:r>
              <a:rPr lang="en-US" dirty="0"/>
              <a:t>= b</a:t>
            </a:r>
            <a:r>
              <a:rPr lang="en-US" baseline="-25000" dirty="0"/>
              <a:t>0</a:t>
            </a:r>
            <a:r>
              <a:rPr lang="en-US" dirty="0"/>
              <a:t>+b</a:t>
            </a:r>
            <a:r>
              <a:rPr lang="en-US" baseline="-25000" dirty="0"/>
              <a:t>a</a:t>
            </a:r>
            <a:r>
              <a:rPr lang="en-US" dirty="0"/>
              <a:t>X</a:t>
            </a:r>
            <a:r>
              <a:rPr lang="en-US" baseline="-25000" dirty="0"/>
              <a:t>a_likes</a:t>
            </a:r>
            <a:r>
              <a:rPr lang="en-US" dirty="0"/>
              <a:t>+b</a:t>
            </a:r>
            <a:r>
              <a:rPr lang="en-US" baseline="-25000" dirty="0"/>
              <a:t>w</a:t>
            </a:r>
            <a:r>
              <a:rPr lang="en-US" dirty="0"/>
              <a:t>X</a:t>
            </a:r>
            <a:r>
              <a:rPr lang="en-US" baseline="-25000" dirty="0"/>
              <a:t>w_likes</a:t>
            </a:r>
            <a:r>
              <a:rPr lang="en-US" dirty="0"/>
              <a:t>+b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d_likes</a:t>
            </a:r>
            <a:r>
              <a:rPr lang="en-US" dirty="0"/>
              <a:t>+</a:t>
            </a:r>
            <a:r>
              <a:rPr lang="en-US" dirty="0" smtClean="0"/>
              <a:t>b</a:t>
            </a:r>
            <a:r>
              <a:rPr lang="en-US" baseline="-25000" dirty="0" smtClean="0"/>
              <a:t>m</a:t>
            </a:r>
            <a:r>
              <a:rPr lang="en-US" dirty="0" smtClean="0"/>
              <a:t>X</a:t>
            </a:r>
            <a:r>
              <a:rPr lang="en-US" baseline="-25000" dirty="0" smtClean="0"/>
              <a:t>m_likes</a:t>
            </a:r>
            <a:r>
              <a:rPr lang="en-US" dirty="0" smtClean="0"/>
              <a:t>+ε</a:t>
            </a:r>
            <a:endParaRPr lang="en-US" dirty="0"/>
          </a:p>
          <a:p>
            <a:r>
              <a:rPr lang="en-US" dirty="0" smtClean="0"/>
              <a:t>Out-of-sample performance scored on 30% of the dataset set-aside initially</a:t>
            </a:r>
            <a:endParaRPr lang="en-US" dirty="0"/>
          </a:p>
          <a:p>
            <a:r>
              <a:rPr lang="en-US" dirty="0"/>
              <a:t>Ridge regression, cross-validated </a:t>
            </a:r>
            <a:r>
              <a:rPr lang="en-US" dirty="0" smtClean="0"/>
              <a:t>on the training set (</a:t>
            </a:r>
            <a:r>
              <a:rPr lang="en-US" dirty="0"/>
              <a:t>10 splits)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814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200"/>
            <a:ext cx="9144000" cy="3390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3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Group-Standardized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Standardized </a:t>
            </a:r>
            <a:r>
              <a:rPr lang="en-US" dirty="0" smtClean="0"/>
              <a:t>data columns with </a:t>
            </a:r>
            <a:r>
              <a:rPr lang="en-US" b="1" dirty="0" smtClean="0">
                <a:solidFill>
                  <a:srgbClr val="0000FF"/>
                </a:solidFill>
              </a:rPr>
              <a:t>movies released on the same year</a:t>
            </a:r>
          </a:p>
          <a:p>
            <a:r>
              <a:rPr lang="en-US" dirty="0" smtClean="0"/>
              <a:t>y = b</a:t>
            </a:r>
            <a:r>
              <a:rPr lang="en-US" baseline="-25000" dirty="0" smtClean="0"/>
              <a:t>0</a:t>
            </a:r>
            <a:r>
              <a:rPr lang="en-US" dirty="0" smtClean="0"/>
              <a:t>+b</a:t>
            </a:r>
            <a:r>
              <a:rPr lang="en-US" baseline="-25000" dirty="0" smtClean="0"/>
              <a:t>a</a:t>
            </a:r>
            <a:r>
              <a:rPr lang="en-US" dirty="0" smtClean="0"/>
              <a:t>X</a:t>
            </a:r>
            <a:r>
              <a:rPr lang="en-US" baseline="-25000" dirty="0" smtClean="0"/>
              <a:t>a_likes</a:t>
            </a:r>
            <a:r>
              <a:rPr lang="en-US" dirty="0" smtClean="0"/>
              <a:t>+b</a:t>
            </a:r>
            <a:r>
              <a:rPr lang="en-US" baseline="-25000" dirty="0" smtClean="0"/>
              <a:t>w</a:t>
            </a:r>
            <a:r>
              <a:rPr lang="en-US" dirty="0" smtClean="0"/>
              <a:t>X</a:t>
            </a:r>
            <a:r>
              <a:rPr lang="en-US" baseline="-25000" dirty="0" smtClean="0"/>
              <a:t>w_likes</a:t>
            </a:r>
            <a:r>
              <a:rPr lang="en-US" dirty="0" smtClean="0"/>
              <a:t>+b</a:t>
            </a:r>
            <a:r>
              <a:rPr lang="en-US" baseline="-25000" dirty="0" smtClean="0"/>
              <a:t>d</a:t>
            </a:r>
            <a:r>
              <a:rPr lang="en-US" dirty="0" smtClean="0"/>
              <a:t>X</a:t>
            </a:r>
            <a:r>
              <a:rPr lang="en-US" baseline="-25000" dirty="0" smtClean="0"/>
              <a:t>d_likes</a:t>
            </a:r>
            <a:r>
              <a:rPr lang="en-US" dirty="0" smtClean="0"/>
              <a:t>+b</a:t>
            </a:r>
            <a:r>
              <a:rPr lang="en-US" baseline="-25000" dirty="0" smtClean="0"/>
              <a:t>m</a:t>
            </a:r>
            <a:r>
              <a:rPr lang="en-US" dirty="0" smtClean="0"/>
              <a:t>X</a:t>
            </a:r>
            <a:r>
              <a:rPr lang="en-US" baseline="-25000" dirty="0" smtClean="0"/>
              <a:t>m_likes</a:t>
            </a:r>
            <a:r>
              <a:rPr lang="en-US" dirty="0"/>
              <a:t>+ε</a:t>
            </a:r>
          </a:p>
          <a:p>
            <a:r>
              <a:rPr lang="en-US" dirty="0" smtClean="0"/>
              <a:t>Out-of-sample performance scored on 30% of the dataset set-aside initially</a:t>
            </a:r>
            <a:endParaRPr lang="en-US" dirty="0"/>
          </a:p>
          <a:p>
            <a:r>
              <a:rPr lang="en-US" dirty="0"/>
              <a:t>Ridge regression, cross-validated </a:t>
            </a:r>
            <a:r>
              <a:rPr lang="en-US" dirty="0" smtClean="0"/>
              <a:t>on the training set (</a:t>
            </a:r>
            <a:r>
              <a:rPr lang="en-US" dirty="0"/>
              <a:t>10 splits)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8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Group-Standardized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1727200"/>
            <a:ext cx="9144000" cy="3383275"/>
            <a:chOff x="0" y="1727200"/>
            <a:chExt cx="9144000" cy="33832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39900"/>
              <a:ext cx="9144000" cy="33705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88958" b="84459"/>
            <a:stretch/>
          </p:blipFill>
          <p:spPr>
            <a:xfrm>
              <a:off x="8134356" y="1727200"/>
              <a:ext cx="1009644" cy="526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92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6" y="1600201"/>
            <a:ext cx="6246516" cy="4750064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nsignificant features:</a:t>
            </a:r>
          </a:p>
          <a:p>
            <a:pPr lvl="1"/>
            <a:r>
              <a:rPr lang="en-US" dirty="0" smtClean="0"/>
              <a:t>Writers ‘Likes’</a:t>
            </a:r>
          </a:p>
          <a:p>
            <a:pPr lvl="2"/>
            <a:r>
              <a:rPr lang="en-US" dirty="0" smtClean="0"/>
              <a:t>Nobody cares about the writers</a:t>
            </a:r>
          </a:p>
          <a:p>
            <a:pPr lvl="1"/>
            <a:r>
              <a:rPr lang="en-US" dirty="0" smtClean="0"/>
              <a:t>Actors ‘Likes’</a:t>
            </a:r>
          </a:p>
          <a:p>
            <a:pPr lvl="2"/>
            <a:r>
              <a:rPr lang="en-US" dirty="0" smtClean="0"/>
              <a:t>People </a:t>
            </a:r>
            <a:r>
              <a:rPr lang="en-US" dirty="0" smtClean="0"/>
              <a:t>might not be        </a:t>
            </a:r>
            <a:r>
              <a:rPr lang="en-US" dirty="0" err="1" smtClean="0"/>
              <a:t>ing</a:t>
            </a:r>
            <a:r>
              <a:rPr lang="en-US" dirty="0" smtClean="0"/>
              <a:t> </a:t>
            </a:r>
            <a:r>
              <a:rPr lang="en-US" dirty="0" smtClean="0"/>
              <a:t>their acting abilities (e.g. they </a:t>
            </a:r>
            <a:r>
              <a:rPr lang="en-US" dirty="0" smtClean="0"/>
              <a:t>might be voting for abs)</a:t>
            </a:r>
            <a:endParaRPr lang="en-US" dirty="0" smtClean="0"/>
          </a:p>
          <a:p>
            <a:r>
              <a:rPr lang="en-US" dirty="0" smtClean="0"/>
              <a:t>So what </a:t>
            </a:r>
            <a:r>
              <a:rPr lang="en-US" dirty="0" smtClean="0"/>
              <a:t>do Facebook users know </a:t>
            </a:r>
            <a:r>
              <a:rPr lang="en-US" dirty="0" smtClean="0"/>
              <a:t>about the </a:t>
            </a:r>
            <a:r>
              <a:rPr lang="en-US" dirty="0" smtClean="0"/>
              <a:t>movies?</a:t>
            </a:r>
            <a:r>
              <a:rPr lang="en-US" dirty="0" smtClean="0"/>
              <a:t>? Do they know things?</a:t>
            </a:r>
          </a:p>
          <a:p>
            <a:pPr lvl="1"/>
            <a:r>
              <a:rPr lang="en-US" dirty="0" smtClean="0"/>
              <a:t>Not a whole lot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446" r="-2"/>
          <a:stretch/>
        </p:blipFill>
        <p:spPr>
          <a:xfrm>
            <a:off x="4074378" y="3079474"/>
            <a:ext cx="589331" cy="535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997" r="25430"/>
          <a:stretch/>
        </p:blipFill>
        <p:spPr>
          <a:xfrm>
            <a:off x="6944529" y="1733299"/>
            <a:ext cx="1969218" cy="256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Scraping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Adjusted thesis: </a:t>
            </a:r>
          </a:p>
          <a:p>
            <a:pPr lvl="1"/>
            <a:r>
              <a:rPr lang="en-US" dirty="0" smtClean="0"/>
              <a:t>How well can we </a:t>
            </a:r>
            <a:r>
              <a:rPr lang="en-US" b="1" dirty="0" smtClean="0"/>
              <a:t>actually </a:t>
            </a:r>
            <a:r>
              <a:rPr lang="en-US" dirty="0" smtClean="0"/>
              <a:t>predict the preference of movie critics?</a:t>
            </a:r>
          </a:p>
          <a:p>
            <a:r>
              <a:rPr lang="en-US" dirty="0" smtClean="0"/>
              <a:t>Hypothesis:</a:t>
            </a:r>
          </a:p>
          <a:p>
            <a:pPr lvl="1"/>
            <a:r>
              <a:rPr lang="en-US" dirty="0" smtClean="0"/>
              <a:t>Critically-acclaimed directors, actors, writers make critically-acclaimed movies</a:t>
            </a:r>
          </a:p>
          <a:p>
            <a:r>
              <a:rPr lang="en-US" b="1" dirty="0" smtClean="0"/>
              <a:t> </a:t>
            </a:r>
            <a:r>
              <a:rPr lang="en-US" dirty="0" smtClean="0"/>
              <a:t>Additional features scraped:</a:t>
            </a:r>
          </a:p>
          <a:p>
            <a:pPr lvl="1"/>
            <a:r>
              <a:rPr lang="en-US" dirty="0" smtClean="0"/>
              <a:t>Awards + Nominations of</a:t>
            </a:r>
          </a:p>
          <a:p>
            <a:pPr lvl="2"/>
            <a:r>
              <a:rPr lang="en-US" dirty="0" smtClean="0"/>
              <a:t>Top 3 billed actors</a:t>
            </a:r>
          </a:p>
          <a:p>
            <a:pPr lvl="2"/>
            <a:r>
              <a:rPr lang="en-US" dirty="0" smtClean="0"/>
              <a:t>Directors</a:t>
            </a:r>
          </a:p>
          <a:p>
            <a:pPr lvl="2"/>
            <a:r>
              <a:rPr lang="en-US" dirty="0" smtClean="0"/>
              <a:t>Writers</a:t>
            </a:r>
          </a:p>
          <a:p>
            <a:r>
              <a:rPr lang="en-US" dirty="0" smtClean="0"/>
              <a:t>Same processing as before:</a:t>
            </a:r>
          </a:p>
          <a:p>
            <a:pPr lvl="1"/>
            <a:r>
              <a:rPr lang="en-US" dirty="0" smtClean="0"/>
              <a:t>Log[features]</a:t>
            </a:r>
          </a:p>
          <a:p>
            <a:pPr lvl="1"/>
            <a:r>
              <a:rPr lang="en-US" dirty="0" smtClean="0"/>
              <a:t>Grouped by year and scaled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966" y="103923"/>
            <a:ext cx="779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R-squared: FB1 </a:t>
            </a:r>
            <a:r>
              <a:rPr lang="en-US" dirty="0"/>
              <a:t>–</a:t>
            </a:r>
            <a:r>
              <a:rPr lang="en-US" dirty="0" smtClean="0"/>
              <a:t> 0.120 | FB2 – 0.187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2319" y="3322009"/>
            <a:ext cx="883295" cy="1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8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Custom 1">
      <a:dk1>
        <a:sysClr val="windowText" lastClr="000000"/>
      </a:dk1>
      <a:lt1>
        <a:srgbClr val="CCCCCC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195</TotalTime>
  <Words>505</Words>
  <Application>Microsoft Macintosh PowerPoint</Application>
  <PresentationFormat>On-screen Show (4:3)</PresentationFormat>
  <Paragraphs>72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Breeze</vt:lpstr>
      <vt:lpstr>What do Facebook Users Know About Movies?</vt:lpstr>
      <vt:lpstr>PowerPoint Presentation</vt:lpstr>
      <vt:lpstr>Dataset</vt:lpstr>
      <vt:lpstr>Naïve Model</vt:lpstr>
      <vt:lpstr>Naïve Model</vt:lpstr>
      <vt:lpstr>Group-Standardized Model</vt:lpstr>
      <vt:lpstr>Group-Standardized Model</vt:lpstr>
      <vt:lpstr>Conclusions so far…</vt:lpstr>
      <vt:lpstr>Back to Scraping…</vt:lpstr>
      <vt:lpstr>New Model (with awards)</vt:lpstr>
      <vt:lpstr>New Model (with awards)</vt:lpstr>
      <vt:lpstr>Ensemble Methods (with awards)</vt:lpstr>
      <vt:lpstr>Final 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Tian</dc:creator>
  <cp:lastModifiedBy>Bob Tian</cp:lastModifiedBy>
  <cp:revision>154</cp:revision>
  <dcterms:created xsi:type="dcterms:W3CDTF">2016-10-05T23:19:25Z</dcterms:created>
  <dcterms:modified xsi:type="dcterms:W3CDTF">2016-10-07T16:09:48Z</dcterms:modified>
</cp:coreProperties>
</file>